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342" r:id="rId3"/>
    <p:sldId id="285" r:id="rId4"/>
    <p:sldId id="346" r:id="rId5"/>
    <p:sldId id="347" r:id="rId6"/>
    <p:sldId id="348" r:id="rId7"/>
    <p:sldId id="349" r:id="rId8"/>
    <p:sldId id="350" r:id="rId9"/>
    <p:sldId id="327" r:id="rId10"/>
    <p:sldId id="330" r:id="rId11"/>
    <p:sldId id="277" r:id="rId12"/>
    <p:sldId id="257" r:id="rId13"/>
    <p:sldId id="322" r:id="rId14"/>
    <p:sldId id="324" r:id="rId15"/>
    <p:sldId id="325" r:id="rId16"/>
    <p:sldId id="344" r:id="rId17"/>
    <p:sldId id="343" r:id="rId18"/>
    <p:sldId id="351" r:id="rId19"/>
    <p:sldId id="352" r:id="rId20"/>
    <p:sldId id="34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1F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76" d="100"/>
          <a:sy n="76" d="100"/>
        </p:scale>
        <p:origin x="77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8E7D2-34FD-4D51-8BDD-8B8A21E5DA82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435FE-4AA9-4292-B8DF-4D7F8F027C7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154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2435FE-4AA9-4292-B8DF-4D7F8F027C7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361C2-F6D4-43D6-9CC1-8E76023AD6D5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585D-7B8F-4457-A17E-0B7F0C6718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3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361C2-F6D4-43D6-9CC1-8E76023AD6D5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585D-7B8F-4457-A17E-0B7F0C6718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14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361C2-F6D4-43D6-9CC1-8E76023AD6D5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585D-7B8F-4457-A17E-0B7F0C67181A}" type="slidenum">
              <a:rPr lang="en-US" smtClean="0"/>
              <a:t>‹nr.›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4633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361C2-F6D4-43D6-9CC1-8E76023AD6D5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585D-7B8F-4457-A17E-0B7F0C6718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41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361C2-F6D4-43D6-9CC1-8E76023AD6D5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585D-7B8F-4457-A17E-0B7F0C67181A}" type="slidenum">
              <a:rPr lang="en-US" smtClean="0"/>
              <a:t>‹nr.›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0663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361C2-F6D4-43D6-9CC1-8E76023AD6D5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585D-7B8F-4457-A17E-0B7F0C6718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479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361C2-F6D4-43D6-9CC1-8E76023AD6D5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585D-7B8F-4457-A17E-0B7F0C6718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71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361C2-F6D4-43D6-9CC1-8E76023AD6D5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585D-7B8F-4457-A17E-0B7F0C6718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803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361C2-F6D4-43D6-9CC1-8E76023AD6D5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585D-7B8F-4457-A17E-0B7F0C6718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05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361C2-F6D4-43D6-9CC1-8E76023AD6D5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585D-7B8F-4457-A17E-0B7F0C6718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549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361C2-F6D4-43D6-9CC1-8E76023AD6D5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585D-7B8F-4457-A17E-0B7F0C6718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361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361C2-F6D4-43D6-9CC1-8E76023AD6D5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585D-7B8F-4457-A17E-0B7F0C6718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429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361C2-F6D4-43D6-9CC1-8E76023AD6D5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585D-7B8F-4457-A17E-0B7F0C6718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65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361C2-F6D4-43D6-9CC1-8E76023AD6D5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585D-7B8F-4457-A17E-0B7F0C6718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41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361C2-F6D4-43D6-9CC1-8E76023AD6D5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585D-7B8F-4457-A17E-0B7F0C6718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361C2-F6D4-43D6-9CC1-8E76023AD6D5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585D-7B8F-4457-A17E-0B7F0C6718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34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361C2-F6D4-43D6-9CC1-8E76023AD6D5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695585D-7B8F-4457-A17E-0B7F0C6718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79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8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8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5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48B7C-F268-4391-D9FF-12FA35009F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D-DIN"/>
              </a:rPr>
              <a:t>Dust: using simulations to understand the evolution in observations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70A577-F45C-46B0-A18A-8920F896FB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2885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Collaboration: </a:t>
            </a:r>
            <a:r>
              <a:rPr lang="en-US" b="1" dirty="0"/>
              <a:t>Stefan van der Giessen (</a:t>
            </a:r>
            <a:r>
              <a:rPr lang="en-US" b="1" dirty="0" err="1"/>
              <a:t>UGhent</a:t>
            </a:r>
            <a:r>
              <a:rPr lang="en-US" b="1" dirty="0"/>
              <a:t>, UGR)</a:t>
            </a:r>
            <a:r>
              <a:rPr lang="en-US" dirty="0"/>
              <a:t>, Ilse De </a:t>
            </a:r>
            <a:r>
              <a:rPr lang="en-US" dirty="0" err="1"/>
              <a:t>Looze</a:t>
            </a:r>
            <a:r>
              <a:rPr lang="en-US" dirty="0"/>
              <a:t> (</a:t>
            </a:r>
            <a:r>
              <a:rPr lang="en-US" dirty="0" err="1"/>
              <a:t>UGhent</a:t>
            </a:r>
            <a:r>
              <a:rPr lang="en-US" dirty="0"/>
              <a:t>), Monica </a:t>
            </a:r>
            <a:r>
              <a:rPr lang="en-US" dirty="0" err="1"/>
              <a:t>Relaño</a:t>
            </a:r>
            <a:r>
              <a:rPr lang="en-US" dirty="0"/>
              <a:t> Pastor (UGR), Kosei Matsumoto (</a:t>
            </a:r>
            <a:r>
              <a:rPr lang="en-US" dirty="0" err="1"/>
              <a:t>UGhent</a:t>
            </a:r>
            <a:r>
              <a:rPr lang="en-US" dirty="0"/>
              <a:t>), Kentaro </a:t>
            </a:r>
            <a:r>
              <a:rPr lang="en-US" dirty="0" err="1"/>
              <a:t>Nagamine</a:t>
            </a:r>
            <a:r>
              <a:rPr lang="en-US" dirty="0"/>
              <a:t> (</a:t>
            </a:r>
            <a:r>
              <a:rPr lang="en-US" dirty="0" err="1"/>
              <a:t>UOsaka</a:t>
            </a:r>
            <a:r>
              <a:rPr lang="en-US" dirty="0"/>
              <a:t>), Hiroyuki </a:t>
            </a:r>
            <a:r>
              <a:rPr lang="en-US" dirty="0" err="1"/>
              <a:t>Hirashita</a:t>
            </a:r>
            <a:r>
              <a:rPr lang="en-US" dirty="0"/>
              <a:t> (IAA Taiwan), Leonard Romano (</a:t>
            </a:r>
            <a:r>
              <a:rPr lang="en-US" dirty="0" err="1"/>
              <a:t>Garching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Stefan.stefananthonyvandergiesse@ugent.be</a:t>
            </a:r>
          </a:p>
        </p:txBody>
      </p:sp>
      <p:pic>
        <p:nvPicPr>
          <p:cNvPr id="5" name="Picture 4" descr="A screen shot of a black background&#10;&#10;Description automatically generated">
            <a:extLst>
              <a:ext uri="{FF2B5EF4-FFF2-40B4-BE49-F238E27FC236}">
                <a16:creationId xmlns:a16="http://schemas.microsoft.com/office/drawing/2014/main" id="{CDAA5368-9EAF-3F88-402B-F4E85189FD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114" y="5349875"/>
            <a:ext cx="1538821" cy="1538821"/>
          </a:xfrm>
          <a:prstGeom prst="rect">
            <a:avLst/>
          </a:prstGeom>
        </p:spPr>
      </p:pic>
      <p:pic>
        <p:nvPicPr>
          <p:cNvPr id="7" name="Picture 6" descr="A blue flag with yellow stars and a black circle with white text&#10;&#10;Description automatically generated">
            <a:extLst>
              <a:ext uri="{FF2B5EF4-FFF2-40B4-BE49-F238E27FC236}">
                <a16:creationId xmlns:a16="http://schemas.microsoft.com/office/drawing/2014/main" id="{1FDF86EF-0E0B-BFE9-9193-36D25A5DF5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865" y="5339334"/>
            <a:ext cx="3034659" cy="1518666"/>
          </a:xfrm>
          <a:prstGeom prst="rect">
            <a:avLst/>
          </a:prstGeom>
        </p:spPr>
      </p:pic>
      <p:pic>
        <p:nvPicPr>
          <p:cNvPr id="9" name="Picture 8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939B61DC-51F4-33A1-5967-7577427DF4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442991"/>
            <a:ext cx="1771135" cy="141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746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54858-7500-1280-0317-1A1BD93E5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F84D0-46F6-3906-5A9A-F1404849B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primary driver for dust growth?</a:t>
            </a:r>
          </a:p>
          <a:p>
            <a:r>
              <a:rPr lang="en-US" dirty="0"/>
              <a:t>How does grain size evolve with the dust evolution?</a:t>
            </a:r>
          </a:p>
          <a:p>
            <a:r>
              <a:rPr lang="en-US" dirty="0"/>
              <a:t>What determines the critical metallicity?</a:t>
            </a:r>
          </a:p>
          <a:p>
            <a:r>
              <a:rPr lang="en-US" dirty="0"/>
              <a:t>What drives the maximum number of metals in dust?</a:t>
            </a:r>
          </a:p>
        </p:txBody>
      </p:sp>
    </p:spTree>
    <p:extLst>
      <p:ext uri="{BB962C8B-B14F-4D97-AF65-F5344CB8AC3E}">
        <p14:creationId xmlns:p14="http://schemas.microsoft.com/office/powerpoint/2010/main" val="1489553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4388F-2BD6-4A72-A2AE-4FA04CB0D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</a:t>
            </a:r>
            <a:endParaRPr lang="nl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0CCBE-5A46-4E7E-A30D-D18120ED3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853547" cy="4351338"/>
          </a:xfrm>
        </p:spPr>
        <p:txBody>
          <a:bodyPr>
            <a:normAutofit/>
          </a:bodyPr>
          <a:lstStyle/>
          <a:p>
            <a:r>
              <a:rPr lang="en-US" dirty="0"/>
              <a:t>NGC628 and M101, M33, and NGC300</a:t>
            </a:r>
          </a:p>
          <a:p>
            <a:pPr lvl="1"/>
            <a:r>
              <a:rPr lang="en-US" dirty="0"/>
              <a:t>Well-studied by e.g., </a:t>
            </a:r>
            <a:r>
              <a:rPr lang="en-US" dirty="0" err="1"/>
              <a:t>Vilchéz</a:t>
            </a:r>
            <a:r>
              <a:rPr lang="en-US" dirty="0"/>
              <a:t> et al. (2019), </a:t>
            </a:r>
            <a:r>
              <a:rPr lang="en-US" dirty="0" err="1"/>
              <a:t>Relaño</a:t>
            </a:r>
            <a:r>
              <a:rPr lang="en-US" dirty="0"/>
              <a:t> et al. (2020), Chiang et al. (2021)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magen 5" descr="Imagen 5">
            <a:extLst>
              <a:ext uri="{FF2B5EF4-FFF2-40B4-BE49-F238E27FC236}">
                <a16:creationId xmlns:a16="http://schemas.microsoft.com/office/drawing/2014/main" id="{468DAE4A-E19D-4DD6-AC5A-9662CB117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2751" y="1646536"/>
            <a:ext cx="2296114" cy="2296115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n 6" descr="Imagen 6">
            <a:extLst>
              <a:ext uri="{FF2B5EF4-FFF2-40B4-BE49-F238E27FC236}">
                <a16:creationId xmlns:a16="http://schemas.microsoft.com/office/drawing/2014/main" id="{C03677E8-375E-4E92-BC01-BBACEECED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937" y="1642431"/>
            <a:ext cx="2313378" cy="2296115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n 4" descr="Imagen 4">
            <a:extLst>
              <a:ext uri="{FF2B5EF4-FFF2-40B4-BE49-F238E27FC236}">
                <a16:creationId xmlns:a16="http://schemas.microsoft.com/office/drawing/2014/main" id="{BFEB3657-C3CB-4F53-AC10-9B1D30DED2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0929" y="4089050"/>
            <a:ext cx="2732965" cy="276895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CuadroTexto 7">
            <a:extLst>
              <a:ext uri="{FF2B5EF4-FFF2-40B4-BE49-F238E27FC236}">
                <a16:creationId xmlns:a16="http://schemas.microsoft.com/office/drawing/2014/main" id="{EF8826BD-683B-4F84-84A3-7B5EB8BA46C8}"/>
              </a:ext>
            </a:extLst>
          </p:cNvPr>
          <p:cNvSpPr txBox="1"/>
          <p:nvPr/>
        </p:nvSpPr>
        <p:spPr>
          <a:xfrm>
            <a:off x="9302751" y="1642431"/>
            <a:ext cx="1087395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800" b="1">
                <a:solidFill>
                  <a:srgbClr val="FFFF00"/>
                </a:solidFill>
              </a:defRPr>
            </a:lvl1pPr>
          </a:lstStyle>
          <a:p>
            <a:r>
              <a:rPr dirty="0"/>
              <a:t>M101</a:t>
            </a:r>
          </a:p>
        </p:txBody>
      </p:sp>
      <p:sp>
        <p:nvSpPr>
          <p:cNvPr id="8" name="CuadroTexto 8">
            <a:extLst>
              <a:ext uri="{FF2B5EF4-FFF2-40B4-BE49-F238E27FC236}">
                <a16:creationId xmlns:a16="http://schemas.microsoft.com/office/drawing/2014/main" id="{00EF1281-A4E2-4396-BEF9-F92173CE3D2E}"/>
              </a:ext>
            </a:extLst>
          </p:cNvPr>
          <p:cNvSpPr txBox="1"/>
          <p:nvPr/>
        </p:nvSpPr>
        <p:spPr>
          <a:xfrm>
            <a:off x="6340184" y="1646563"/>
            <a:ext cx="1681838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800" b="1">
                <a:solidFill>
                  <a:srgbClr val="FFFF00"/>
                </a:solidFill>
              </a:defRPr>
            </a:lvl1pPr>
          </a:lstStyle>
          <a:p>
            <a:r>
              <a:rPr dirty="0"/>
              <a:t>NGC 628</a:t>
            </a:r>
          </a:p>
        </p:txBody>
      </p:sp>
      <p:sp>
        <p:nvSpPr>
          <p:cNvPr id="9" name="CuadroTexto 9">
            <a:extLst>
              <a:ext uri="{FF2B5EF4-FFF2-40B4-BE49-F238E27FC236}">
                <a16:creationId xmlns:a16="http://schemas.microsoft.com/office/drawing/2014/main" id="{B78300D0-178C-4BB3-B550-36E04D2B7E70}"/>
              </a:ext>
            </a:extLst>
          </p:cNvPr>
          <p:cNvSpPr txBox="1"/>
          <p:nvPr/>
        </p:nvSpPr>
        <p:spPr>
          <a:xfrm>
            <a:off x="6341194" y="4089050"/>
            <a:ext cx="870618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800" b="1">
                <a:solidFill>
                  <a:srgbClr val="FFFF00"/>
                </a:solidFill>
              </a:defRPr>
            </a:lvl1pPr>
          </a:lstStyle>
          <a:p>
            <a:r>
              <a:rPr dirty="0"/>
              <a:t>M33</a:t>
            </a:r>
          </a:p>
        </p:txBody>
      </p:sp>
      <p:pic>
        <p:nvPicPr>
          <p:cNvPr id="2050" name="Picture 2" descr="NGC 300 - Wikipedia">
            <a:extLst>
              <a:ext uri="{FF2B5EF4-FFF2-40B4-BE49-F238E27FC236}">
                <a16:creationId xmlns:a16="http://schemas.microsoft.com/office/drawing/2014/main" id="{E49A8712-C74F-40A1-9E43-F2765A05E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4023" y="4017673"/>
            <a:ext cx="2304420" cy="174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8">
            <a:extLst>
              <a:ext uri="{FF2B5EF4-FFF2-40B4-BE49-F238E27FC236}">
                <a16:creationId xmlns:a16="http://schemas.microsoft.com/office/drawing/2014/main" id="{62867588-CF68-4896-AE08-BDB652FA0619}"/>
              </a:ext>
            </a:extLst>
          </p:cNvPr>
          <p:cNvSpPr txBox="1"/>
          <p:nvPr/>
        </p:nvSpPr>
        <p:spPr>
          <a:xfrm>
            <a:off x="9304023" y="4063406"/>
            <a:ext cx="1697000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800" b="1">
                <a:solidFill>
                  <a:srgbClr val="FFFF00"/>
                </a:solidFill>
              </a:defRPr>
            </a:lvl1pPr>
          </a:lstStyle>
          <a:p>
            <a:r>
              <a:rPr dirty="0"/>
              <a:t>NGC </a:t>
            </a:r>
            <a:r>
              <a:rPr lang="en-US" dirty="0"/>
              <a:t>300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2732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9F3EC-9A77-EEB9-9C2D-9F90C35CA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59589-21F6-9490-CDEC-795C1DC2A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15348" cy="4351338"/>
          </a:xfrm>
        </p:spPr>
        <p:txBody>
          <a:bodyPr/>
          <a:lstStyle/>
          <a:p>
            <a:r>
              <a:rPr lang="en-US" dirty="0"/>
              <a:t>NGC628 and M101, M33, and NGC300</a:t>
            </a:r>
          </a:p>
          <a:p>
            <a:pPr lvl="1"/>
            <a:r>
              <a:rPr lang="en-US" dirty="0"/>
              <a:t>Radial profiles in stars, gas, and SFR well-constrained</a:t>
            </a:r>
          </a:p>
          <a:p>
            <a:r>
              <a:rPr lang="en-US" dirty="0"/>
              <a:t>Big differences in dust radial profiles, oxygen abundance, and dust-scaling relations</a:t>
            </a:r>
          </a:p>
        </p:txBody>
      </p:sp>
      <p:pic>
        <p:nvPicPr>
          <p:cNvPr id="11" name="Picture 10" descr="A group of graphs with numbers and numbers&#10;&#10;Description automatically generated with medium confidence">
            <a:extLst>
              <a:ext uri="{FF2B5EF4-FFF2-40B4-BE49-F238E27FC236}">
                <a16:creationId xmlns:a16="http://schemas.microsoft.com/office/drawing/2014/main" id="{EFE7F19E-E488-863C-FED3-90F97E7A3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09055"/>
            <a:ext cx="5783820" cy="57838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0351B6-E6D7-C842-7311-5215254AF196}"/>
              </a:ext>
            </a:extLst>
          </p:cNvPr>
          <p:cNvSpPr txBox="1"/>
          <p:nvPr/>
        </p:nvSpPr>
        <p:spPr>
          <a:xfrm>
            <a:off x="6897130" y="6387085"/>
            <a:ext cx="4456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Van der Giessen et al. (in prep)</a:t>
            </a:r>
          </a:p>
        </p:txBody>
      </p:sp>
      <p:pic>
        <p:nvPicPr>
          <p:cNvPr id="13" name="Picture 12" descr="A group of graphs with numbers&#10;&#10;Description automatically generated">
            <a:extLst>
              <a:ext uri="{FF2B5EF4-FFF2-40B4-BE49-F238E27FC236}">
                <a16:creationId xmlns:a16="http://schemas.microsoft.com/office/drawing/2014/main" id="{2E4F405F-AA1B-67E6-85D1-1D897A94F0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09055"/>
            <a:ext cx="5783820" cy="5783820"/>
          </a:xfrm>
          <a:prstGeom prst="rect">
            <a:avLst/>
          </a:prstGeom>
        </p:spPr>
      </p:pic>
      <p:pic>
        <p:nvPicPr>
          <p:cNvPr id="5" name="Picture 4" descr="A graph of different types of metal&#10;&#10;Description automatically generated with medium confidence">
            <a:extLst>
              <a:ext uri="{FF2B5EF4-FFF2-40B4-BE49-F238E27FC236}">
                <a16:creationId xmlns:a16="http://schemas.microsoft.com/office/drawing/2014/main" id="{9049C284-21C8-DED1-38FC-51171AF06E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09055"/>
            <a:ext cx="5783820" cy="578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586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DB077-569C-B5CF-E944-14A80976D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382C01-C854-B8CC-B212-DBB4B8E069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010665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GADGET4-OSAKA simulations (Romano et al. 2022)</a:t>
                </a:r>
              </a:p>
              <a:p>
                <a:r>
                  <a:rPr lang="en-US" dirty="0"/>
                  <a:t>Calibrated to NGC628</a:t>
                </a:r>
              </a:p>
              <a:p>
                <a:r>
                  <a:rPr lang="en-US" dirty="0"/>
                  <a:t>Dust grains in 30 size bins between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:r>
                  <a:rPr lang="en-US" dirty="0"/>
                  <a:t>Dust evolution depends on ISM phase</a:t>
                </a:r>
              </a:p>
              <a:p>
                <a:pPr lvl="1"/>
                <a:r>
                  <a:rPr lang="en-US" dirty="0"/>
                  <a:t>Dense: accretion &amp; coagulation</a:t>
                </a:r>
              </a:p>
              <a:p>
                <a:pPr lvl="1"/>
                <a:r>
                  <a:rPr lang="en-US" dirty="0"/>
                  <a:t>Diffuse: shattering</a:t>
                </a:r>
              </a:p>
              <a:p>
                <a:pPr lvl="1"/>
                <a:r>
                  <a:rPr lang="en-US" dirty="0"/>
                  <a:t>Both: stellar &amp; sputtering</a:t>
                </a:r>
              </a:p>
              <a:p>
                <a:r>
                  <a:rPr lang="en-US" dirty="0"/>
                  <a:t>Control on accretion timescale </a:t>
                </a:r>
                <a:r>
                  <a:rPr lang="el-GR" dirty="0"/>
                  <a:t>τ</a:t>
                </a:r>
                <a:r>
                  <a:rPr lang="en-US" dirty="0"/>
                  <a:t> and </a:t>
                </a:r>
                <a:r>
                  <a:rPr lang="en-US" dirty="0" err="1"/>
                  <a:t>subgrid</a:t>
                </a:r>
                <a:r>
                  <a:rPr lang="en-US" dirty="0"/>
                  <a:t> dense cloud fraction </a:t>
                </a:r>
                <a:r>
                  <a:rPr lang="el-GR" dirty="0"/>
                  <a:t>α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382C01-C854-B8CC-B212-DBB4B8E069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010665" cy="4351338"/>
              </a:xfrm>
              <a:blipFill>
                <a:blip r:embed="rId2"/>
                <a:stretch>
                  <a:fillRect l="-365" t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A group of images of a spiral&#10;&#10;Description automatically generated">
            <a:extLst>
              <a:ext uri="{FF2B5EF4-FFF2-40B4-BE49-F238E27FC236}">
                <a16:creationId xmlns:a16="http://schemas.microsoft.com/office/drawing/2014/main" id="{0A422EFA-9B0A-2EA7-A14A-5B4BC70673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01891"/>
            <a:ext cx="5198806" cy="51988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D0B54B-22E7-D1E6-10D1-CAF7B3CD7A5A}"/>
              </a:ext>
            </a:extLst>
          </p:cNvPr>
          <p:cNvSpPr txBox="1"/>
          <p:nvPr/>
        </p:nvSpPr>
        <p:spPr>
          <a:xfrm>
            <a:off x="6897130" y="6387085"/>
            <a:ext cx="4456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Van der Giessen et al. (in prep)</a:t>
            </a:r>
          </a:p>
        </p:txBody>
      </p:sp>
    </p:spTree>
    <p:extLst>
      <p:ext uri="{BB962C8B-B14F-4D97-AF65-F5344CB8AC3E}">
        <p14:creationId xmlns:p14="http://schemas.microsoft.com/office/powerpoint/2010/main" val="95306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B8C44-513F-9828-D941-277BA0FD1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Simulations with different accretion timescales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E3338-AB81-92C1-46F3-E29728552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74059" cy="4351338"/>
          </a:xfrm>
        </p:spPr>
        <p:txBody>
          <a:bodyPr/>
          <a:lstStyle/>
          <a:p>
            <a:r>
              <a:rPr lang="en-US" dirty="0"/>
              <a:t>Can recreate radial profiles</a:t>
            </a:r>
          </a:p>
          <a:p>
            <a:pPr lvl="1"/>
            <a:r>
              <a:rPr lang="en-US" dirty="0"/>
              <a:t>Including dust</a:t>
            </a:r>
          </a:p>
          <a:p>
            <a:r>
              <a:rPr lang="en-US" dirty="0"/>
              <a:t>All potential metals are locked up into dust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2D0F7D-3989-BEDF-DC6D-831E60C3D54A}"/>
              </a:ext>
            </a:extLst>
          </p:cNvPr>
          <p:cNvSpPr txBox="1"/>
          <p:nvPr/>
        </p:nvSpPr>
        <p:spPr>
          <a:xfrm>
            <a:off x="6897130" y="6387085"/>
            <a:ext cx="4456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Van der Giessen et al. (in prep)</a:t>
            </a:r>
          </a:p>
        </p:txBody>
      </p:sp>
      <p:pic>
        <p:nvPicPr>
          <p:cNvPr id="8" name="Picture 7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3CBCC38A-3B8A-2659-A179-3DD096146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339" y="1865933"/>
            <a:ext cx="4561461" cy="4561461"/>
          </a:xfrm>
          <a:prstGeom prst="rect">
            <a:avLst/>
          </a:prstGeom>
        </p:spPr>
      </p:pic>
      <p:pic>
        <p:nvPicPr>
          <p:cNvPr id="13" name="Picture 12" descr="A diagram of small grains&#10;&#10;Description automatically generated">
            <a:extLst>
              <a:ext uri="{FF2B5EF4-FFF2-40B4-BE49-F238E27FC236}">
                <a16:creationId xmlns:a16="http://schemas.microsoft.com/office/drawing/2014/main" id="{503EED4E-F0D7-AEF0-3860-BC1C2B439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59072"/>
            <a:ext cx="4030053" cy="1498928"/>
          </a:xfrm>
          <a:prstGeom prst="rect">
            <a:avLst/>
          </a:prstGeom>
        </p:spPr>
      </p:pic>
      <p:pic>
        <p:nvPicPr>
          <p:cNvPr id="6" name="Picture 5" descr="A graph of dust to metal ratio&#10;&#10;Description automatically generated">
            <a:extLst>
              <a:ext uri="{FF2B5EF4-FFF2-40B4-BE49-F238E27FC236}">
                <a16:creationId xmlns:a16="http://schemas.microsoft.com/office/drawing/2014/main" id="{846CE7EA-205E-F038-6906-64D9F04E74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339" y="1865933"/>
            <a:ext cx="4561461" cy="4561461"/>
          </a:xfrm>
          <a:prstGeom prst="rect">
            <a:avLst/>
          </a:prstGeom>
        </p:spPr>
      </p:pic>
      <p:pic>
        <p:nvPicPr>
          <p:cNvPr id="11" name="Picture 10" descr="A white background with colorful text&#10;&#10;Description automatically generated with medium confidence">
            <a:extLst>
              <a:ext uri="{FF2B5EF4-FFF2-40B4-BE49-F238E27FC236}">
                <a16:creationId xmlns:a16="http://schemas.microsoft.com/office/drawing/2014/main" id="{C042A06F-699A-79E5-265B-03FADA73FD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386" y="4146663"/>
            <a:ext cx="2059414" cy="192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642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B8C44-513F-9828-D941-277BA0FD1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Simulations with different accretion timescales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E3338-AB81-92C1-46F3-E29728552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74059" cy="4351338"/>
          </a:xfrm>
        </p:spPr>
        <p:txBody>
          <a:bodyPr/>
          <a:lstStyle/>
          <a:p>
            <a:r>
              <a:rPr lang="en-US" dirty="0"/>
              <a:t>Can recreate radial profiles</a:t>
            </a:r>
          </a:p>
          <a:p>
            <a:pPr lvl="1"/>
            <a:r>
              <a:rPr lang="en-US" dirty="0"/>
              <a:t>Including dust</a:t>
            </a:r>
          </a:p>
          <a:p>
            <a:r>
              <a:rPr lang="en-US" dirty="0"/>
              <a:t>All potential metals are locked up into dust</a:t>
            </a:r>
          </a:p>
          <a:p>
            <a:r>
              <a:rPr lang="en-US" dirty="0"/>
              <a:t>Too many small grains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 descr="A collage of graphs&#10;&#10;Description automatically generated">
            <a:extLst>
              <a:ext uri="{FF2B5EF4-FFF2-40B4-BE49-F238E27FC236}">
                <a16:creationId xmlns:a16="http://schemas.microsoft.com/office/drawing/2014/main" id="{A04C4F05-913C-A5C8-4A8C-29F4A738B5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743" y="1898420"/>
            <a:ext cx="4205748" cy="42057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FA537C-3019-3592-7880-D856A9ED2CB6}"/>
              </a:ext>
            </a:extLst>
          </p:cNvPr>
          <p:cNvSpPr txBox="1"/>
          <p:nvPr/>
        </p:nvSpPr>
        <p:spPr>
          <a:xfrm>
            <a:off x="6897130" y="6387085"/>
            <a:ext cx="4456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Van der Giessen et al. (in prep)</a:t>
            </a:r>
          </a:p>
        </p:txBody>
      </p:sp>
      <p:pic>
        <p:nvPicPr>
          <p:cNvPr id="10" name="Picture 9" descr="A graph of different colored lines&#10;&#10;Description automatically generated with medium confidence">
            <a:extLst>
              <a:ext uri="{FF2B5EF4-FFF2-40B4-BE49-F238E27FC236}">
                <a16:creationId xmlns:a16="http://schemas.microsoft.com/office/drawing/2014/main" id="{44213B30-68F4-C72C-895D-A4794DB408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25"/>
          <a:stretch/>
        </p:blipFill>
        <p:spPr>
          <a:xfrm>
            <a:off x="6552844" y="1806078"/>
            <a:ext cx="4456669" cy="4495246"/>
          </a:xfrm>
          <a:prstGeom prst="rect">
            <a:avLst/>
          </a:prstGeom>
        </p:spPr>
      </p:pic>
      <p:pic>
        <p:nvPicPr>
          <p:cNvPr id="7" name="Picture 6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37180A2A-E29B-72A7-AE6D-9E05A6B745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844" y="1753671"/>
            <a:ext cx="4495246" cy="4495246"/>
          </a:xfrm>
          <a:prstGeom prst="rect">
            <a:avLst/>
          </a:prstGeom>
        </p:spPr>
      </p:pic>
      <p:pic>
        <p:nvPicPr>
          <p:cNvPr id="11" name="Picture 10" descr="A diagram of small grains&#10;&#10;Description automatically generated">
            <a:extLst>
              <a:ext uri="{FF2B5EF4-FFF2-40B4-BE49-F238E27FC236}">
                <a16:creationId xmlns:a16="http://schemas.microsoft.com/office/drawing/2014/main" id="{D7A4959C-2EFA-C117-4369-1B6051AACB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59072"/>
            <a:ext cx="4030053" cy="1498928"/>
          </a:xfrm>
          <a:prstGeom prst="rect">
            <a:avLst/>
          </a:prstGeom>
        </p:spPr>
      </p:pic>
      <p:pic>
        <p:nvPicPr>
          <p:cNvPr id="9" name="Picture 8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F84D2B69-1EB7-EE3C-57F2-E49A260C8B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845" y="1753671"/>
            <a:ext cx="4495247" cy="4495247"/>
          </a:xfrm>
          <a:prstGeom prst="rect">
            <a:avLst/>
          </a:prstGeom>
        </p:spPr>
      </p:pic>
      <p:pic>
        <p:nvPicPr>
          <p:cNvPr id="8" name="Picture 7" descr="A white background with colorful text&#10;&#10;Description automatically generated with medium confidence">
            <a:extLst>
              <a:ext uri="{FF2B5EF4-FFF2-40B4-BE49-F238E27FC236}">
                <a16:creationId xmlns:a16="http://schemas.microsoft.com/office/drawing/2014/main" id="{EDD067A8-5979-9EEE-FBED-735030ABCA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884" y="5385926"/>
            <a:ext cx="1572770" cy="1472074"/>
          </a:xfrm>
          <a:prstGeom prst="rect">
            <a:avLst/>
          </a:prstGeom>
        </p:spPr>
      </p:pic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60290561-D59A-AF7E-BA26-08095CEE4E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175" y="5184559"/>
            <a:ext cx="1544399" cy="1673441"/>
          </a:xfrm>
          <a:prstGeom prst="rect">
            <a:avLst/>
          </a:prstGeom>
        </p:spPr>
      </p:pic>
      <p:pic>
        <p:nvPicPr>
          <p:cNvPr id="15" name="Picture 14" descr="A graph with lines and numbers&#10;&#10;Description automatically generated">
            <a:extLst>
              <a:ext uri="{FF2B5EF4-FFF2-40B4-BE49-F238E27FC236}">
                <a16:creationId xmlns:a16="http://schemas.microsoft.com/office/drawing/2014/main" id="{8F212426-AAF7-AFB1-1D03-92CF42C20D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844" y="1776449"/>
            <a:ext cx="4495246" cy="449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61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B8C44-513F-9828-D941-277BA0FD1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Simulations with different dense gas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E3338-AB81-92C1-46F3-E29728552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74059" cy="4351338"/>
          </a:xfrm>
        </p:spPr>
        <p:txBody>
          <a:bodyPr/>
          <a:lstStyle/>
          <a:p>
            <a:r>
              <a:rPr lang="en-US" dirty="0"/>
              <a:t>Can recreate radial profiles</a:t>
            </a:r>
          </a:p>
          <a:p>
            <a:pPr lvl="1"/>
            <a:r>
              <a:rPr lang="en-US" dirty="0"/>
              <a:t>Including dust</a:t>
            </a:r>
          </a:p>
          <a:p>
            <a:r>
              <a:rPr lang="en-US" dirty="0"/>
              <a:t>All potential metals are locked up into dust</a:t>
            </a:r>
          </a:p>
          <a:p>
            <a:r>
              <a:rPr lang="en-US" dirty="0"/>
              <a:t>Too many small grains</a:t>
            </a:r>
          </a:p>
          <a:p>
            <a:r>
              <a:rPr lang="en-US" dirty="0"/>
              <a:t>Dense-vs-diffuse fraction regulates dust growth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2D0F7D-3989-BEDF-DC6D-831E60C3D54A}"/>
              </a:ext>
            </a:extLst>
          </p:cNvPr>
          <p:cNvSpPr txBox="1"/>
          <p:nvPr/>
        </p:nvSpPr>
        <p:spPr>
          <a:xfrm>
            <a:off x="6897130" y="6387085"/>
            <a:ext cx="4456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Van der Giessen et al. (in prep)</a:t>
            </a:r>
          </a:p>
        </p:txBody>
      </p:sp>
      <p:pic>
        <p:nvPicPr>
          <p:cNvPr id="9" name="Picture 8" descr="A collage of graphs&#10;&#10;Description automatically generated">
            <a:extLst>
              <a:ext uri="{FF2B5EF4-FFF2-40B4-BE49-F238E27FC236}">
                <a16:creationId xmlns:a16="http://schemas.microsoft.com/office/drawing/2014/main" id="{AD5A590E-A742-A54F-9BE0-515DFBDCDD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53" b="35375"/>
          <a:stretch/>
        </p:blipFill>
        <p:spPr>
          <a:xfrm>
            <a:off x="6779743" y="1785315"/>
            <a:ext cx="2648323" cy="4431957"/>
          </a:xfrm>
          <a:prstGeom prst="rect">
            <a:avLst/>
          </a:prstGeom>
        </p:spPr>
      </p:pic>
      <p:pic>
        <p:nvPicPr>
          <p:cNvPr id="8" name="Picture 7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ED65A32F-FDC7-D044-0EC7-97EB15125D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743" y="1785315"/>
            <a:ext cx="4919152" cy="4622361"/>
          </a:xfrm>
          <a:prstGeom prst="rect">
            <a:avLst/>
          </a:prstGeom>
        </p:spPr>
      </p:pic>
      <p:pic>
        <p:nvPicPr>
          <p:cNvPr id="6" name="Picture 5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502CEFDE-9C4F-60CA-B687-613A9F3A81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744" y="1541717"/>
            <a:ext cx="4919151" cy="4919151"/>
          </a:xfrm>
          <a:prstGeom prst="rect">
            <a:avLst/>
          </a:prstGeom>
        </p:spPr>
      </p:pic>
      <p:pic>
        <p:nvPicPr>
          <p:cNvPr id="11" name="Picture 10" descr="A diagram of small grains&#10;&#10;Description automatically generated">
            <a:extLst>
              <a:ext uri="{FF2B5EF4-FFF2-40B4-BE49-F238E27FC236}">
                <a16:creationId xmlns:a16="http://schemas.microsoft.com/office/drawing/2014/main" id="{7904EFF1-77B3-C5FA-FE22-08AC5FAB5E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59072"/>
            <a:ext cx="4030053" cy="1498928"/>
          </a:xfrm>
          <a:prstGeom prst="rect">
            <a:avLst/>
          </a:prstGeom>
        </p:spPr>
      </p:pic>
      <p:pic>
        <p:nvPicPr>
          <p:cNvPr id="7" name="Picture 6" descr="A graph of different colored lines&#10;&#10;Description automatically generated with medium confidence">
            <a:extLst>
              <a:ext uri="{FF2B5EF4-FFF2-40B4-BE49-F238E27FC236}">
                <a16:creationId xmlns:a16="http://schemas.microsoft.com/office/drawing/2014/main" id="{BFC26D5C-855E-5065-7CF3-D37A030801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744" y="1541717"/>
            <a:ext cx="4919151" cy="4919151"/>
          </a:xfrm>
          <a:prstGeom prst="rect">
            <a:avLst/>
          </a:prstGeom>
        </p:spPr>
      </p:pic>
      <p:pic>
        <p:nvPicPr>
          <p:cNvPr id="10" name="Picture 9" descr="A screenshot of a math equation&#10;&#10;Description automatically generated">
            <a:extLst>
              <a:ext uri="{FF2B5EF4-FFF2-40B4-BE49-F238E27FC236}">
                <a16:creationId xmlns:a16="http://schemas.microsoft.com/office/drawing/2014/main" id="{68145FB5-23EF-457B-C20C-BA4EF5A909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066" y="4096495"/>
            <a:ext cx="1653320" cy="2049911"/>
          </a:xfrm>
          <a:prstGeom prst="rect">
            <a:avLst/>
          </a:prstGeom>
        </p:spPr>
      </p:pic>
      <p:pic>
        <p:nvPicPr>
          <p:cNvPr id="12" name="Picture 11" descr="A screenshot of a math test&#10;&#10;Description automatically generated">
            <a:extLst>
              <a:ext uri="{FF2B5EF4-FFF2-40B4-BE49-F238E27FC236}">
                <a16:creationId xmlns:a16="http://schemas.microsoft.com/office/drawing/2014/main" id="{D6A6DD38-73D9-6114-5366-CE0E07C64A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835" y="4096496"/>
            <a:ext cx="1641551" cy="204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895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B8C44-513F-9828-D941-277BA0FD1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Simulations with different dense gas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E3338-AB81-92C1-46F3-E29728552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74059" cy="4351338"/>
          </a:xfrm>
        </p:spPr>
        <p:txBody>
          <a:bodyPr/>
          <a:lstStyle/>
          <a:p>
            <a:r>
              <a:rPr lang="en-US" dirty="0"/>
              <a:t>Can recreate radial profiles</a:t>
            </a:r>
          </a:p>
          <a:p>
            <a:pPr lvl="1"/>
            <a:r>
              <a:rPr lang="en-US" dirty="0"/>
              <a:t>Including dust</a:t>
            </a:r>
          </a:p>
          <a:p>
            <a:r>
              <a:rPr lang="en-US" dirty="0"/>
              <a:t>All potential metals are locked up into dust</a:t>
            </a:r>
          </a:p>
          <a:p>
            <a:r>
              <a:rPr lang="en-US" dirty="0"/>
              <a:t>Too many small grains</a:t>
            </a:r>
          </a:p>
          <a:p>
            <a:r>
              <a:rPr lang="en-US" dirty="0"/>
              <a:t>Dense-vs-diffuse fraction regulates dust growth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FA537C-3019-3592-7880-D856A9ED2CB6}"/>
              </a:ext>
            </a:extLst>
          </p:cNvPr>
          <p:cNvSpPr txBox="1"/>
          <p:nvPr/>
        </p:nvSpPr>
        <p:spPr>
          <a:xfrm>
            <a:off x="6897130" y="6387085"/>
            <a:ext cx="4456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Van der Giessen et al. (in prep)</a:t>
            </a:r>
          </a:p>
        </p:txBody>
      </p:sp>
      <p:pic>
        <p:nvPicPr>
          <p:cNvPr id="11" name="Picture 10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F1710D3D-1283-5829-C090-549261B97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788" y="1824244"/>
            <a:ext cx="4301789" cy="4301789"/>
          </a:xfrm>
          <a:prstGeom prst="rect">
            <a:avLst/>
          </a:prstGeom>
        </p:spPr>
      </p:pic>
      <p:pic>
        <p:nvPicPr>
          <p:cNvPr id="12" name="Picture 11" descr="A screenshot of a math equation&#10;&#10;Description automatically generated">
            <a:extLst>
              <a:ext uri="{FF2B5EF4-FFF2-40B4-BE49-F238E27FC236}">
                <a16:creationId xmlns:a16="http://schemas.microsoft.com/office/drawing/2014/main" id="{2A283722-F27E-36D7-AE9B-890A762036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468" y="4763829"/>
            <a:ext cx="1653320" cy="2049910"/>
          </a:xfrm>
          <a:prstGeom prst="rect">
            <a:avLst/>
          </a:prstGeom>
        </p:spPr>
      </p:pic>
      <p:pic>
        <p:nvPicPr>
          <p:cNvPr id="13" name="Picture 12" descr="A diagram of small grains&#10;&#10;Description automatically generated">
            <a:extLst>
              <a:ext uri="{FF2B5EF4-FFF2-40B4-BE49-F238E27FC236}">
                <a16:creationId xmlns:a16="http://schemas.microsoft.com/office/drawing/2014/main" id="{DB328663-6FD5-B487-AEC5-930A34CCD6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59072"/>
            <a:ext cx="4030053" cy="1498928"/>
          </a:xfrm>
          <a:prstGeom prst="rect">
            <a:avLst/>
          </a:prstGeom>
        </p:spPr>
      </p:pic>
      <p:pic>
        <p:nvPicPr>
          <p:cNvPr id="6" name="Picture 5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AF3C9E4F-594F-54DD-4253-4B357AC29C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788" y="1768935"/>
            <a:ext cx="4301789" cy="4301789"/>
          </a:xfrm>
          <a:prstGeom prst="rect">
            <a:avLst/>
          </a:prstGeom>
        </p:spPr>
      </p:pic>
      <p:pic>
        <p:nvPicPr>
          <p:cNvPr id="10" name="Picture 9" descr="A screenshot of a math test&#10;&#10;Description automatically generated">
            <a:extLst>
              <a:ext uri="{FF2B5EF4-FFF2-40B4-BE49-F238E27FC236}">
                <a16:creationId xmlns:a16="http://schemas.microsoft.com/office/drawing/2014/main" id="{B9A328B2-E351-A9ED-E0BD-91ABA8FAA2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629" y="4763829"/>
            <a:ext cx="1641551" cy="2049910"/>
          </a:xfrm>
          <a:prstGeom prst="rect">
            <a:avLst/>
          </a:prstGeom>
        </p:spPr>
      </p:pic>
      <p:pic>
        <p:nvPicPr>
          <p:cNvPr id="15" name="Picture 14" descr="A screenshot of a math equation&#10;&#10;Description automatically generated with medium confidence">
            <a:extLst>
              <a:ext uri="{FF2B5EF4-FFF2-40B4-BE49-F238E27FC236}">
                <a16:creationId xmlns:a16="http://schemas.microsoft.com/office/drawing/2014/main" id="{4CF59282-22C4-1E56-D7C3-FB657CFBF4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161" y="4536488"/>
            <a:ext cx="1675865" cy="2306567"/>
          </a:xfrm>
          <a:prstGeom prst="rect">
            <a:avLst/>
          </a:prstGeom>
        </p:spPr>
      </p:pic>
      <p:pic>
        <p:nvPicPr>
          <p:cNvPr id="17" name="Picture 16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DBF06ACC-6D23-0214-C3B8-F22E50CCA2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627" y="1768935"/>
            <a:ext cx="4301789" cy="430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56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B8C44-513F-9828-D941-277BA0FD1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PAH fraction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E3338-AB81-92C1-46F3-E29728552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74059" cy="4351338"/>
          </a:xfrm>
        </p:spPr>
        <p:txBody>
          <a:bodyPr/>
          <a:lstStyle/>
          <a:p>
            <a:r>
              <a:rPr lang="en-US" dirty="0"/>
              <a:t>Simulations produce too much small grains</a:t>
            </a:r>
          </a:p>
          <a:p>
            <a:r>
              <a:rPr lang="en-US" dirty="0"/>
              <a:t>Amount of PAH sized grains is underestimated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FA537C-3019-3592-7880-D856A9ED2CB6}"/>
              </a:ext>
            </a:extLst>
          </p:cNvPr>
          <p:cNvSpPr txBox="1"/>
          <p:nvPr/>
        </p:nvSpPr>
        <p:spPr>
          <a:xfrm>
            <a:off x="6897130" y="6387085"/>
            <a:ext cx="4456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Matsumoto et al. (2024)</a:t>
            </a:r>
          </a:p>
        </p:txBody>
      </p:sp>
      <p:pic>
        <p:nvPicPr>
          <p:cNvPr id="11" name="Picture 10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F1710D3D-1283-5829-C090-549261B97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788" y="1824244"/>
            <a:ext cx="4301789" cy="4301789"/>
          </a:xfrm>
          <a:prstGeom prst="rect">
            <a:avLst/>
          </a:prstGeom>
        </p:spPr>
      </p:pic>
      <p:pic>
        <p:nvPicPr>
          <p:cNvPr id="7" name="Picture 6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62EAD476-A20E-3824-283C-A76682FCF3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446" y="1615577"/>
            <a:ext cx="6424217" cy="464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82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B8C44-513F-9828-D941-277BA0FD1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PAH fraction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E3338-AB81-92C1-46F3-E29728552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74059" cy="4351338"/>
          </a:xfrm>
        </p:spPr>
        <p:txBody>
          <a:bodyPr/>
          <a:lstStyle/>
          <a:p>
            <a:r>
              <a:rPr lang="en-US" dirty="0"/>
              <a:t>Simulations produce too much small grains</a:t>
            </a:r>
          </a:p>
          <a:p>
            <a:r>
              <a:rPr lang="en-US" dirty="0"/>
              <a:t>Amount of PAH sized grains is underestimated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FA537C-3019-3592-7880-D856A9ED2CB6}"/>
              </a:ext>
            </a:extLst>
          </p:cNvPr>
          <p:cNvSpPr txBox="1"/>
          <p:nvPr/>
        </p:nvSpPr>
        <p:spPr>
          <a:xfrm>
            <a:off x="6897130" y="6387085"/>
            <a:ext cx="4456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Matsumoto et al. (2024)</a:t>
            </a:r>
          </a:p>
        </p:txBody>
      </p:sp>
      <p:pic>
        <p:nvPicPr>
          <p:cNvPr id="11" name="Picture 10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F1710D3D-1283-5829-C090-549261B97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788" y="1824244"/>
            <a:ext cx="4301789" cy="4301789"/>
          </a:xfrm>
          <a:prstGeom prst="rect">
            <a:avLst/>
          </a:prstGeom>
        </p:spPr>
      </p:pic>
      <p:pic>
        <p:nvPicPr>
          <p:cNvPr id="7" name="Picture 6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62EAD476-A20E-3824-283C-A76682FCF3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446" y="1615577"/>
            <a:ext cx="6424217" cy="4640982"/>
          </a:xfrm>
          <a:prstGeom prst="rect">
            <a:avLst/>
          </a:prstGeom>
        </p:spPr>
      </p:pic>
      <p:pic>
        <p:nvPicPr>
          <p:cNvPr id="6" name="Picture 5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7E09A83A-DE5B-E891-133B-B68524BAFA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259" y="1615577"/>
            <a:ext cx="6325148" cy="46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252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C48C7F-B79C-7A81-9C69-EC6D5369B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7D1730-DA29-C6AB-1F52-4DADCDFA0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The Andromeda Galaxy is shown in great detail. Red nebulas,&#10;blue stars, and dark dust are all seen in a swirl around&#10;the galaxy's bright center.&#10;Please see the explanation for more detailed information.">
            <a:extLst>
              <a:ext uri="{FF2B5EF4-FFF2-40B4-BE49-F238E27FC236}">
                <a16:creationId xmlns:a16="http://schemas.microsoft.com/office/drawing/2014/main" id="{6FD9414C-017F-294C-3196-44F4A85E5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034" y="0"/>
            <a:ext cx="8219932" cy="686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281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B323F-FF44-9B1D-64BD-5905AF6B6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8DD7D-4148-93CB-CE02-19C92FBBA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Calibrated isolated galaxy simulation successfully reproduces gas, dust and metal scaling relations in NGC628.</a:t>
            </a:r>
          </a:p>
          <a:p>
            <a:r>
              <a:rPr lang="en-US" dirty="0"/>
              <a:t>Most metals locked into dust -- implying efficient grain growth with short accretion timescales</a:t>
            </a:r>
          </a:p>
          <a:p>
            <a:r>
              <a:rPr lang="en-US" dirty="0"/>
              <a:t>Simulations over-predict small grain size (significantly!)</a:t>
            </a:r>
          </a:p>
          <a:p>
            <a:pPr lvl="1"/>
            <a:r>
              <a:rPr lang="en-US" dirty="0"/>
              <a:t>But under-predicts amount of mass in PAH grains!</a:t>
            </a:r>
          </a:p>
          <a:p>
            <a:r>
              <a:rPr lang="en-US" dirty="0"/>
              <a:t>Need a more realistic cloud </a:t>
            </a:r>
            <a:r>
              <a:rPr lang="en-US" dirty="0" err="1"/>
              <a:t>subgrid</a:t>
            </a:r>
            <a:r>
              <a:rPr lang="en-US" dirty="0"/>
              <a:t> model and/or revise diffusion processes/grain shattering efficiencies.</a:t>
            </a:r>
          </a:p>
        </p:txBody>
      </p:sp>
    </p:spTree>
    <p:extLst>
      <p:ext uri="{BB962C8B-B14F-4D97-AF65-F5344CB8AC3E}">
        <p14:creationId xmlns:p14="http://schemas.microsoft.com/office/powerpoint/2010/main" val="1351180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4">
            <a:extLst>
              <a:ext uri="{FF2B5EF4-FFF2-40B4-BE49-F238E27FC236}">
                <a16:creationId xmlns:a16="http://schemas.microsoft.com/office/drawing/2014/main" id="{3129AA71-DA94-434A-AB2E-4B987332ED8A}"/>
              </a:ext>
            </a:extLst>
          </p:cNvPr>
          <p:cNvSpPr txBox="1"/>
          <p:nvPr/>
        </p:nvSpPr>
        <p:spPr>
          <a:xfrm>
            <a:off x="4903581" y="6133031"/>
            <a:ext cx="4051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Tielens et al. (2013)</a:t>
            </a:r>
          </a:p>
        </p:txBody>
      </p:sp>
      <p:pic>
        <p:nvPicPr>
          <p:cNvPr id="7" name="Picture 6" descr="A graph of 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85608486-DFD0-8D53-DA7F-F0F05E336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285" y="1189373"/>
            <a:ext cx="7136091" cy="49875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8FDD0F-7BBC-2C79-5C57-D78FDC4A5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Dust life cycle within galaxies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5A2205-9276-3EC6-4BF7-0D3505CAFD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488459" cy="4351338"/>
              </a:xfrm>
            </p:spPr>
            <p:txBody>
              <a:bodyPr/>
              <a:lstStyle/>
              <a:p>
                <a:r>
                  <a:rPr lang="en-US" dirty="0"/>
                  <a:t>PAHs: hydrogenated carbon features</a:t>
                </a:r>
              </a:p>
              <a:p>
                <a:r>
                  <a:rPr lang="en-US" dirty="0"/>
                  <a:t>Very Small Grains: grains &lt;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Big Grains: grains &gt;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5A2205-9276-3EC6-4BF7-0D3505CAFD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488459" cy="4351338"/>
              </a:xfrm>
              <a:blipFill>
                <a:blip r:embed="rId3"/>
                <a:stretch>
                  <a:fillRect l="-333" t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5696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3E5C2-6A56-DBEC-7A0C-7D44101DB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Dust life cycle within galaxies</a:t>
            </a:r>
          </a:p>
        </p:txBody>
      </p:sp>
      <p:pic>
        <p:nvPicPr>
          <p:cNvPr id="5" name="Content Placeholder 4" descr="A diagram of a galaxy&#10;&#10;Description automatically generated">
            <a:extLst>
              <a:ext uri="{FF2B5EF4-FFF2-40B4-BE49-F238E27FC236}">
                <a16:creationId xmlns:a16="http://schemas.microsoft.com/office/drawing/2014/main" id="{D9AE4763-339B-85BB-58D5-2B030A3553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" t="24563"/>
          <a:stretch/>
        </p:blipFill>
        <p:spPr>
          <a:xfrm>
            <a:off x="75415" y="2064470"/>
            <a:ext cx="8409125" cy="4793530"/>
          </a:xfrm>
        </p:spPr>
      </p:pic>
      <p:sp>
        <p:nvSpPr>
          <p:cNvPr id="7" name="Tekstvak 4">
            <a:extLst>
              <a:ext uri="{FF2B5EF4-FFF2-40B4-BE49-F238E27FC236}">
                <a16:creationId xmlns:a16="http://schemas.microsoft.com/office/drawing/2014/main" id="{D8AE5C43-5C86-E69E-900F-A7F7832A1434}"/>
              </a:ext>
            </a:extLst>
          </p:cNvPr>
          <p:cNvSpPr txBox="1"/>
          <p:nvPr/>
        </p:nvSpPr>
        <p:spPr>
          <a:xfrm>
            <a:off x="8312329" y="6218490"/>
            <a:ext cx="4051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Hirashita</a:t>
            </a:r>
            <a:r>
              <a:rPr lang="nl-NL" dirty="0"/>
              <a:t> (2015)</a:t>
            </a:r>
          </a:p>
        </p:txBody>
      </p:sp>
      <p:pic>
        <p:nvPicPr>
          <p:cNvPr id="4" name="Picture 3" descr="A diagram of small grains&#10;&#10;Description automatically generated">
            <a:extLst>
              <a:ext uri="{FF2B5EF4-FFF2-40B4-BE49-F238E27FC236}">
                <a16:creationId xmlns:a16="http://schemas.microsoft.com/office/drawing/2014/main" id="{570A64F9-A18E-5F8B-2311-711097610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754" y="4532671"/>
            <a:ext cx="4030053" cy="149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338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3E5C2-6A56-DBEC-7A0C-7D44101DB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Dust life cycle within galaxies</a:t>
            </a:r>
          </a:p>
        </p:txBody>
      </p:sp>
      <p:pic>
        <p:nvPicPr>
          <p:cNvPr id="5" name="Content Placeholder 4" descr="A diagram of a galaxy&#10;&#10;Description automatically generated">
            <a:extLst>
              <a:ext uri="{FF2B5EF4-FFF2-40B4-BE49-F238E27FC236}">
                <a16:creationId xmlns:a16="http://schemas.microsoft.com/office/drawing/2014/main" id="{D9AE4763-339B-85BB-58D5-2B030A3553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" t="24563"/>
          <a:stretch/>
        </p:blipFill>
        <p:spPr>
          <a:xfrm>
            <a:off x="75415" y="2064470"/>
            <a:ext cx="8409125" cy="4793530"/>
          </a:xfrm>
        </p:spPr>
      </p:pic>
      <p:sp>
        <p:nvSpPr>
          <p:cNvPr id="7" name="Tekstvak 4">
            <a:extLst>
              <a:ext uri="{FF2B5EF4-FFF2-40B4-BE49-F238E27FC236}">
                <a16:creationId xmlns:a16="http://schemas.microsoft.com/office/drawing/2014/main" id="{D8AE5C43-5C86-E69E-900F-A7F7832A1434}"/>
              </a:ext>
            </a:extLst>
          </p:cNvPr>
          <p:cNvSpPr txBox="1"/>
          <p:nvPr/>
        </p:nvSpPr>
        <p:spPr>
          <a:xfrm>
            <a:off x="8312329" y="6218490"/>
            <a:ext cx="4051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Hirashita</a:t>
            </a:r>
            <a:r>
              <a:rPr lang="nl-NL" dirty="0"/>
              <a:t> (2015)</a:t>
            </a:r>
          </a:p>
        </p:txBody>
      </p:sp>
      <p:pic>
        <p:nvPicPr>
          <p:cNvPr id="4" name="Picture 3" descr="A diagram of small grains&#10;&#10;Description automatically generated">
            <a:extLst>
              <a:ext uri="{FF2B5EF4-FFF2-40B4-BE49-F238E27FC236}">
                <a16:creationId xmlns:a16="http://schemas.microsoft.com/office/drawing/2014/main" id="{570A64F9-A18E-5F8B-2311-711097610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754" y="4532671"/>
            <a:ext cx="4030053" cy="149892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DD6A9DD-510D-E400-CF72-3707D20D2ED3}"/>
              </a:ext>
            </a:extLst>
          </p:cNvPr>
          <p:cNvSpPr/>
          <p:nvPr/>
        </p:nvSpPr>
        <p:spPr>
          <a:xfrm>
            <a:off x="5850194" y="1930400"/>
            <a:ext cx="2251560" cy="4317999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B62F29-35D6-4AAF-F46E-E53E4BBA069D}"/>
              </a:ext>
            </a:extLst>
          </p:cNvPr>
          <p:cNvCxnSpPr/>
          <p:nvPr/>
        </p:nvCxnSpPr>
        <p:spPr>
          <a:xfrm flipH="1">
            <a:off x="8170606" y="5191432"/>
            <a:ext cx="396120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814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3E5C2-6A56-DBEC-7A0C-7D44101DB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Dust life cycle within galaxies</a:t>
            </a:r>
          </a:p>
        </p:txBody>
      </p:sp>
      <p:pic>
        <p:nvPicPr>
          <p:cNvPr id="5" name="Content Placeholder 4" descr="A diagram of a galaxy&#10;&#10;Description automatically generated">
            <a:extLst>
              <a:ext uri="{FF2B5EF4-FFF2-40B4-BE49-F238E27FC236}">
                <a16:creationId xmlns:a16="http://schemas.microsoft.com/office/drawing/2014/main" id="{D9AE4763-339B-85BB-58D5-2B030A3553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" t="24563"/>
          <a:stretch/>
        </p:blipFill>
        <p:spPr>
          <a:xfrm>
            <a:off x="75415" y="2064470"/>
            <a:ext cx="8409125" cy="4793530"/>
          </a:xfrm>
        </p:spPr>
      </p:pic>
      <p:sp>
        <p:nvSpPr>
          <p:cNvPr id="7" name="Tekstvak 4">
            <a:extLst>
              <a:ext uri="{FF2B5EF4-FFF2-40B4-BE49-F238E27FC236}">
                <a16:creationId xmlns:a16="http://schemas.microsoft.com/office/drawing/2014/main" id="{D8AE5C43-5C86-E69E-900F-A7F7832A1434}"/>
              </a:ext>
            </a:extLst>
          </p:cNvPr>
          <p:cNvSpPr txBox="1"/>
          <p:nvPr/>
        </p:nvSpPr>
        <p:spPr>
          <a:xfrm>
            <a:off x="8312329" y="6218490"/>
            <a:ext cx="4051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Hirashita</a:t>
            </a:r>
            <a:r>
              <a:rPr lang="nl-NL" dirty="0"/>
              <a:t> (2015)</a:t>
            </a:r>
          </a:p>
        </p:txBody>
      </p:sp>
      <p:pic>
        <p:nvPicPr>
          <p:cNvPr id="4" name="Picture 3" descr="A diagram of small grains&#10;&#10;Description automatically generated">
            <a:extLst>
              <a:ext uri="{FF2B5EF4-FFF2-40B4-BE49-F238E27FC236}">
                <a16:creationId xmlns:a16="http://schemas.microsoft.com/office/drawing/2014/main" id="{570A64F9-A18E-5F8B-2311-711097610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754" y="4532671"/>
            <a:ext cx="4030053" cy="149892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A411C58-2B7A-B0F6-6ED6-93FBAE282F7F}"/>
              </a:ext>
            </a:extLst>
          </p:cNvPr>
          <p:cNvSpPr/>
          <p:nvPr/>
        </p:nvSpPr>
        <p:spPr>
          <a:xfrm>
            <a:off x="1101213" y="5301845"/>
            <a:ext cx="7000541" cy="863824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A2BBD54-6B0E-E2EE-B933-4CD88F2AC037}"/>
              </a:ext>
            </a:extLst>
          </p:cNvPr>
          <p:cNvCxnSpPr/>
          <p:nvPr/>
        </p:nvCxnSpPr>
        <p:spPr>
          <a:xfrm flipH="1">
            <a:off x="8170606" y="5525729"/>
            <a:ext cx="396120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803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3E5C2-6A56-DBEC-7A0C-7D44101DB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Dust life cycle within galaxies</a:t>
            </a:r>
          </a:p>
        </p:txBody>
      </p:sp>
      <p:pic>
        <p:nvPicPr>
          <p:cNvPr id="5" name="Content Placeholder 4" descr="A diagram of a galaxy&#10;&#10;Description automatically generated">
            <a:extLst>
              <a:ext uri="{FF2B5EF4-FFF2-40B4-BE49-F238E27FC236}">
                <a16:creationId xmlns:a16="http://schemas.microsoft.com/office/drawing/2014/main" id="{D9AE4763-339B-85BB-58D5-2B030A3553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" t="24563"/>
          <a:stretch/>
        </p:blipFill>
        <p:spPr>
          <a:xfrm>
            <a:off x="75415" y="2064470"/>
            <a:ext cx="8409125" cy="4793530"/>
          </a:xfrm>
        </p:spPr>
      </p:pic>
      <p:sp>
        <p:nvSpPr>
          <p:cNvPr id="7" name="Tekstvak 4">
            <a:extLst>
              <a:ext uri="{FF2B5EF4-FFF2-40B4-BE49-F238E27FC236}">
                <a16:creationId xmlns:a16="http://schemas.microsoft.com/office/drawing/2014/main" id="{D8AE5C43-5C86-E69E-900F-A7F7832A1434}"/>
              </a:ext>
            </a:extLst>
          </p:cNvPr>
          <p:cNvSpPr txBox="1"/>
          <p:nvPr/>
        </p:nvSpPr>
        <p:spPr>
          <a:xfrm>
            <a:off x="8312329" y="6218490"/>
            <a:ext cx="4051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Hirashita</a:t>
            </a:r>
            <a:r>
              <a:rPr lang="nl-NL" dirty="0"/>
              <a:t> (2015)</a:t>
            </a:r>
          </a:p>
        </p:txBody>
      </p:sp>
      <p:pic>
        <p:nvPicPr>
          <p:cNvPr id="4" name="Picture 3" descr="A diagram of small grains&#10;&#10;Description automatically generated">
            <a:extLst>
              <a:ext uri="{FF2B5EF4-FFF2-40B4-BE49-F238E27FC236}">
                <a16:creationId xmlns:a16="http://schemas.microsoft.com/office/drawing/2014/main" id="{570A64F9-A18E-5F8B-2311-711097610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754" y="4532671"/>
            <a:ext cx="4030053" cy="149892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52DBDCD-9526-5DEE-17C9-388882748ED5}"/>
              </a:ext>
            </a:extLst>
          </p:cNvPr>
          <p:cNvSpPr/>
          <p:nvPr/>
        </p:nvSpPr>
        <p:spPr>
          <a:xfrm>
            <a:off x="540775" y="1884104"/>
            <a:ext cx="3681308" cy="4317999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8BCBA97-8F63-953B-D5DD-D46EEC96DB46}"/>
              </a:ext>
            </a:extLst>
          </p:cNvPr>
          <p:cNvCxnSpPr/>
          <p:nvPr/>
        </p:nvCxnSpPr>
        <p:spPr>
          <a:xfrm flipH="1">
            <a:off x="8170606" y="5721743"/>
            <a:ext cx="396120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926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3E5C2-6A56-DBEC-7A0C-7D44101DB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Dust life cycle within galaxies</a:t>
            </a:r>
          </a:p>
        </p:txBody>
      </p:sp>
      <p:pic>
        <p:nvPicPr>
          <p:cNvPr id="5" name="Content Placeholder 4" descr="A diagram of a galaxy&#10;&#10;Description automatically generated">
            <a:extLst>
              <a:ext uri="{FF2B5EF4-FFF2-40B4-BE49-F238E27FC236}">
                <a16:creationId xmlns:a16="http://schemas.microsoft.com/office/drawing/2014/main" id="{D9AE4763-339B-85BB-58D5-2B030A3553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" t="24563"/>
          <a:stretch/>
        </p:blipFill>
        <p:spPr>
          <a:xfrm>
            <a:off x="75415" y="2064470"/>
            <a:ext cx="8409125" cy="4793530"/>
          </a:xfrm>
        </p:spPr>
      </p:pic>
      <p:sp>
        <p:nvSpPr>
          <p:cNvPr id="7" name="Tekstvak 4">
            <a:extLst>
              <a:ext uri="{FF2B5EF4-FFF2-40B4-BE49-F238E27FC236}">
                <a16:creationId xmlns:a16="http://schemas.microsoft.com/office/drawing/2014/main" id="{D8AE5C43-5C86-E69E-900F-A7F7832A1434}"/>
              </a:ext>
            </a:extLst>
          </p:cNvPr>
          <p:cNvSpPr txBox="1"/>
          <p:nvPr/>
        </p:nvSpPr>
        <p:spPr>
          <a:xfrm>
            <a:off x="8312329" y="6218490"/>
            <a:ext cx="4051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Hirashita</a:t>
            </a:r>
            <a:r>
              <a:rPr lang="nl-NL" dirty="0"/>
              <a:t> (2015)</a:t>
            </a:r>
          </a:p>
        </p:txBody>
      </p:sp>
      <p:pic>
        <p:nvPicPr>
          <p:cNvPr id="4" name="Picture 3" descr="A diagram of small grains&#10;&#10;Description automatically generated">
            <a:extLst>
              <a:ext uri="{FF2B5EF4-FFF2-40B4-BE49-F238E27FC236}">
                <a16:creationId xmlns:a16="http://schemas.microsoft.com/office/drawing/2014/main" id="{570A64F9-A18E-5F8B-2311-711097610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754" y="4532671"/>
            <a:ext cx="4030053" cy="149892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52DBDCD-9526-5DEE-17C9-388882748ED5}"/>
              </a:ext>
            </a:extLst>
          </p:cNvPr>
          <p:cNvSpPr/>
          <p:nvPr/>
        </p:nvSpPr>
        <p:spPr>
          <a:xfrm rot="20652962">
            <a:off x="1435022" y="4293269"/>
            <a:ext cx="5977471" cy="1023314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8BCBA97-8F63-953B-D5DD-D46EEC96DB46}"/>
              </a:ext>
            </a:extLst>
          </p:cNvPr>
          <p:cNvCxnSpPr/>
          <p:nvPr/>
        </p:nvCxnSpPr>
        <p:spPr>
          <a:xfrm flipH="1">
            <a:off x="8170606" y="5889523"/>
            <a:ext cx="396120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492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of a mass of stars&#10;&#10;Description automatically generated with medium confidence">
            <a:extLst>
              <a:ext uri="{FF2B5EF4-FFF2-40B4-BE49-F238E27FC236}">
                <a16:creationId xmlns:a16="http://schemas.microsoft.com/office/drawing/2014/main" id="{117A28E1-D27E-F88D-F173-B8352A41A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74829"/>
            <a:ext cx="5044877" cy="51134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D99B49-0DF9-EBFE-60B1-E21E3F5A2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Dust and metals: true partners in crime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63F13A-1645-B1E5-AB8D-AFA0BB0675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488459" cy="4351338"/>
              </a:xfrm>
            </p:spPr>
            <p:txBody>
              <a:bodyPr/>
              <a:lstStyle/>
              <a:p>
                <a:r>
                  <a:rPr lang="en-US" dirty="0"/>
                  <a:t>DGR ratio varies strongly with metallicity</a:t>
                </a:r>
              </a:p>
              <a:p>
                <a:r>
                  <a:rPr lang="en-US" dirty="0"/>
                  <a:t>Slope changes at 0.3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Dust growth?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63F13A-1645-B1E5-AB8D-AFA0BB0675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488459" cy="4351338"/>
              </a:xfrm>
              <a:blipFill>
                <a:blip r:embed="rId3"/>
                <a:stretch>
                  <a:fillRect l="-333" t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1C4AA39-ADB4-FBD9-6690-A7DDEC416217}"/>
              </a:ext>
            </a:extLst>
          </p:cNvPr>
          <p:cNvSpPr txBox="1"/>
          <p:nvPr/>
        </p:nvSpPr>
        <p:spPr>
          <a:xfrm>
            <a:off x="7652951" y="6308209"/>
            <a:ext cx="4456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Galliano et al. (2018)</a:t>
            </a:r>
          </a:p>
        </p:txBody>
      </p:sp>
    </p:spTree>
    <p:extLst>
      <p:ext uri="{BB962C8B-B14F-4D97-AF65-F5344CB8AC3E}">
        <p14:creationId xmlns:p14="http://schemas.microsoft.com/office/powerpoint/2010/main" val="227463076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604</Words>
  <Application>Microsoft Office PowerPoint</Application>
  <PresentationFormat>Breedbeeld</PresentationFormat>
  <Paragraphs>89</Paragraphs>
  <Slides>20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7" baseType="lpstr">
      <vt:lpstr>Aptos</vt:lpstr>
      <vt:lpstr>Arial</vt:lpstr>
      <vt:lpstr>Cambria Math</vt:lpstr>
      <vt:lpstr>D-DIN</vt:lpstr>
      <vt:lpstr>Trebuchet MS</vt:lpstr>
      <vt:lpstr>Wingdings 3</vt:lpstr>
      <vt:lpstr>Facet</vt:lpstr>
      <vt:lpstr>Dust: using simulations to understand the evolution in observations</vt:lpstr>
      <vt:lpstr>PowerPoint-presentatie</vt:lpstr>
      <vt:lpstr>Dust life cycle within galaxies</vt:lpstr>
      <vt:lpstr>Dust life cycle within galaxies</vt:lpstr>
      <vt:lpstr>Dust life cycle within galaxies</vt:lpstr>
      <vt:lpstr>Dust life cycle within galaxies</vt:lpstr>
      <vt:lpstr>Dust life cycle within galaxies</vt:lpstr>
      <vt:lpstr>Dust life cycle within galaxies</vt:lpstr>
      <vt:lpstr>Dust and metals: true partners in crime</vt:lpstr>
      <vt:lpstr>Questions</vt:lpstr>
      <vt:lpstr>Observations</vt:lpstr>
      <vt:lpstr>Observations</vt:lpstr>
      <vt:lpstr>Simulations</vt:lpstr>
      <vt:lpstr>Simulations with different accretion timescales</vt:lpstr>
      <vt:lpstr>Simulations with different accretion timescales</vt:lpstr>
      <vt:lpstr>Simulations with different dense gas fractions</vt:lpstr>
      <vt:lpstr>Simulations with different dense gas fractions</vt:lpstr>
      <vt:lpstr>PAH fraction</vt:lpstr>
      <vt:lpstr>PAH fraction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Dust and metals: true partners in crime</dc:title>
  <dc:creator>Stefan van der Giessen</dc:creator>
  <cp:lastModifiedBy>Stefan van der Giessen</cp:lastModifiedBy>
  <cp:revision>24</cp:revision>
  <dcterms:created xsi:type="dcterms:W3CDTF">2024-04-03T13:05:10Z</dcterms:created>
  <dcterms:modified xsi:type="dcterms:W3CDTF">2024-06-06T13:13:35Z</dcterms:modified>
</cp:coreProperties>
</file>